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69" r:id="rId16"/>
    <p:sldId id="270" r:id="rId17"/>
    <p:sldId id="272"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60127F5-73FE-4165-BF59-9D31A0A16105}" type="datetimeFigureOut">
              <a:rPr lang="es-ES" smtClean="0"/>
              <a:pPr/>
              <a:t>07/09/2011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21D9288-E01A-4AC9-BE81-E20F42D21CC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0127F5-73FE-4165-BF59-9D31A0A16105}" type="datetimeFigureOut">
              <a:rPr lang="es-ES" smtClean="0"/>
              <a:pPr/>
              <a:t>07/09/2011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D9288-E01A-4AC9-BE81-E20F42D21CC0}" type="slidenum">
              <a:rPr lang="es-ES" smtClean="0"/>
              <a:pPr/>
              <a:t>‹Nº›</a:t>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mi pc\Mis documentos\Mis imágenes\Chapultepec.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1 Título"/>
          <p:cNvSpPr>
            <a:spLocks noGrp="1"/>
          </p:cNvSpPr>
          <p:nvPr>
            <p:ph type="ctrTitle"/>
          </p:nvPr>
        </p:nvSpPr>
        <p:spPr/>
        <p:txBody>
          <a:bodyPr>
            <a:noAutofit/>
          </a:bodyPr>
          <a:lstStyle/>
          <a:p>
            <a:r>
              <a:rPr lang="es-ES" sz="8800" dirty="0" smtClean="0">
                <a:solidFill>
                  <a:schemeClr val="accent2"/>
                </a:solidFill>
              </a:rPr>
              <a:t>Batalla de Chapultepec</a:t>
            </a:r>
            <a:endParaRPr lang="es-ES" sz="8800" dirty="0">
              <a:solidFill>
                <a:schemeClr val="accent2"/>
              </a:solidFill>
            </a:endParaRPr>
          </a:p>
        </p:txBody>
      </p:sp>
      <p:sp>
        <p:nvSpPr>
          <p:cNvPr id="3" name="2 Subtítulo"/>
          <p:cNvSpPr>
            <a:spLocks noGrp="1"/>
          </p:cNvSpPr>
          <p:nvPr>
            <p:ph type="subTitle" idx="1"/>
          </p:nvPr>
        </p:nvSpPr>
        <p:spPr/>
        <p:txBody>
          <a:bodyPr>
            <a:normAutofit/>
          </a:bodyPr>
          <a:lstStyle/>
          <a:p>
            <a:r>
              <a:rPr lang="es-ES" sz="8000" dirty="0" smtClean="0">
                <a:solidFill>
                  <a:schemeClr val="accent2"/>
                </a:solidFill>
              </a:rPr>
              <a:t>13/IX/1847.</a:t>
            </a:r>
            <a:endParaRPr lang="es-ES" sz="8000" dirty="0">
              <a:solidFill>
                <a:schemeClr val="accent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a:bodyPr>
          <a:lstStyle/>
          <a:p>
            <a:pPr>
              <a:buFont typeface="Wingdings" pitchFamily="2" charset="2"/>
              <a:buChar char="v"/>
            </a:pPr>
            <a:r>
              <a:rPr lang="es-ES" dirty="0" smtClean="0"/>
              <a:t>Los cadetes que murieron en la batalla fueron:</a:t>
            </a:r>
          </a:p>
          <a:p>
            <a:pPr>
              <a:buNone/>
            </a:pPr>
            <a:r>
              <a:rPr lang="es-ES" dirty="0"/>
              <a:t> </a:t>
            </a:r>
            <a:r>
              <a:rPr lang="es-ES" dirty="0" smtClean="0"/>
              <a:t>    -Francisco Márquez Paniagua de 14 años.</a:t>
            </a:r>
          </a:p>
          <a:p>
            <a:pPr>
              <a:buNone/>
            </a:pPr>
            <a:r>
              <a:rPr lang="es-ES" dirty="0"/>
              <a:t> </a:t>
            </a:r>
            <a:r>
              <a:rPr lang="es-ES" dirty="0" smtClean="0"/>
              <a:t>    -Vicente Suárez de 15 años.</a:t>
            </a:r>
          </a:p>
          <a:p>
            <a:pPr>
              <a:buNone/>
            </a:pPr>
            <a:r>
              <a:rPr lang="es-ES" dirty="0"/>
              <a:t> </a:t>
            </a:r>
            <a:r>
              <a:rPr lang="es-ES" dirty="0" smtClean="0"/>
              <a:t>    -Agustín Melgar Sevilla de 18 años.</a:t>
            </a:r>
          </a:p>
          <a:p>
            <a:pPr>
              <a:buNone/>
            </a:pPr>
            <a:r>
              <a:rPr lang="es-ES" dirty="0"/>
              <a:t> </a:t>
            </a:r>
            <a:r>
              <a:rPr lang="es-ES" dirty="0" smtClean="0"/>
              <a:t>    -Fernando Montes de Oca de 18 años.</a:t>
            </a:r>
          </a:p>
          <a:p>
            <a:pPr>
              <a:buNone/>
            </a:pPr>
            <a:r>
              <a:rPr lang="es-ES" dirty="0"/>
              <a:t> </a:t>
            </a:r>
            <a:r>
              <a:rPr lang="es-ES" dirty="0" smtClean="0"/>
              <a:t>    -Juan de la Barrera Inzáurraga de 19 años.</a:t>
            </a:r>
          </a:p>
          <a:p>
            <a:pPr>
              <a:buNone/>
            </a:pPr>
            <a:r>
              <a:rPr lang="es-ES" dirty="0"/>
              <a:t> </a:t>
            </a:r>
            <a:r>
              <a:rPr lang="es-ES" dirty="0" smtClean="0"/>
              <a:t>    -Juan Escutia Martínez de 20 años (teniente).    </a:t>
            </a:r>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biografiasyvidas.com/biografia/n/fotos/ninos_heroe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fontScale="92500"/>
          </a:bodyPr>
          <a:lstStyle/>
          <a:p>
            <a:pPr>
              <a:buFont typeface="Wingdings" pitchFamily="2" charset="2"/>
              <a:buChar char="v"/>
            </a:pPr>
            <a:r>
              <a:rPr lang="es-ES" dirty="0" smtClean="0"/>
              <a:t>Juan Escutia, Francisco Márquez y Fernando Montes de Oca murieron cuando trataban de replegarse hacia el jardín botánico.</a:t>
            </a:r>
          </a:p>
          <a:p>
            <a:pPr>
              <a:buFont typeface="Wingdings" pitchFamily="2" charset="2"/>
              <a:buChar char="v"/>
            </a:pPr>
            <a:r>
              <a:rPr lang="es-ES" dirty="0" smtClean="0"/>
              <a:t>Vicente Suárez murió en la escalera de honor luchando a bayoneta calada contra los invasores.</a:t>
            </a:r>
          </a:p>
          <a:p>
            <a:pPr>
              <a:buFont typeface="Wingdings" pitchFamily="2" charset="2"/>
              <a:buChar char="v"/>
            </a:pPr>
            <a:r>
              <a:rPr lang="es-ES" dirty="0" smtClean="0"/>
              <a:t>Agustín Melgar murió el día 14 de Septiembre a causa de las heridas recibidas en la batalla.</a:t>
            </a:r>
          </a:p>
          <a:p>
            <a:pPr>
              <a:buFont typeface="Wingdings" pitchFamily="2" charset="2"/>
              <a:buChar char="v"/>
            </a:pPr>
            <a:r>
              <a:rPr lang="es-ES" dirty="0" smtClean="0"/>
              <a:t>Juan de la Barrera murió defendiendo la torre del caballero alto.</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lstStyle/>
          <a:p>
            <a:pPr>
              <a:buFont typeface="Wingdings" pitchFamily="2" charset="2"/>
              <a:buChar char="v"/>
            </a:pPr>
            <a:r>
              <a:rPr lang="es-ES" dirty="0" smtClean="0"/>
              <a:t>La bandera mexicana fue capturada por el enemigo y solo fue devuelta a México durante el sexenio de José López Portillo.</a:t>
            </a:r>
          </a:p>
          <a:p>
            <a:pPr>
              <a:buFont typeface="Wingdings" pitchFamily="2" charset="2"/>
              <a:buChar char="v"/>
            </a:pPr>
            <a:r>
              <a:rPr lang="es-ES" dirty="0" smtClean="0"/>
              <a:t>Nunca ocurrió el episodio de que uno de los cadetes (Juan Escutia) se envolviera en la bandera y saltara desde lo alto del castillo.</a:t>
            </a:r>
          </a:p>
          <a:p>
            <a:pPr>
              <a:buNone/>
            </a:pPr>
            <a:r>
              <a:rPr lang="es-ES" dirty="0" smtClean="0"/>
              <a:t> </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descr="C:\Documents and Settings\mi pc\Mis documentos\Mis imágenes\México 1847.jpg"/>
          <p:cNvPicPr>
            <a:picLocks noChangeAspect="1" noChangeArrowheads="1"/>
          </p:cNvPicPr>
          <p:nvPr/>
        </p:nvPicPr>
        <p:blipFill>
          <a:blip r:embed="rId2"/>
          <a:srcRect/>
          <a:stretch>
            <a:fillRect/>
          </a:stretch>
        </p:blipFill>
        <p:spPr bwMode="auto">
          <a:xfrm>
            <a:off x="0" y="0"/>
            <a:ext cx="9185562"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lstStyle/>
          <a:p>
            <a:pPr>
              <a:buFont typeface="Wingdings" pitchFamily="2" charset="2"/>
              <a:buChar char="v"/>
            </a:pPr>
            <a:r>
              <a:rPr lang="es-ES" dirty="0" smtClean="0"/>
              <a:t>Un episodio casi desconocido y que merece ser relatado ocurrió el día 8 de Septiembre en la batalla de Molino del rey cuando el capitán del batallón de Mina Margarito Zuazo, herido de muerte tomo la bandera de su batallón, se envolvió en ella </a:t>
            </a:r>
            <a:r>
              <a:rPr lang="es-ES" dirty="0" smtClean="0"/>
              <a:t>y </a:t>
            </a:r>
            <a:r>
              <a:rPr lang="es-ES" dirty="0" smtClean="0"/>
              <a:t>dando tumbos </a:t>
            </a:r>
            <a:r>
              <a:rPr lang="es-ES" dirty="0" smtClean="0"/>
              <a:t> </a:t>
            </a:r>
            <a:r>
              <a:rPr lang="es-ES" dirty="0" smtClean="0"/>
              <a:t>se la entrego al general Alemán, comandante del batallón.</a:t>
            </a:r>
            <a:endParaRPr lang="es-E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portalsej.jalisco.gob.mx/default/sites/portalsej.jalisco.gob.mx.default/files/software/civismo/primaria/imagen/bandera29.jpg"/>
          <p:cNvPicPr>
            <a:picLocks noChangeAspect="1" noChangeArrowheads="1"/>
          </p:cNvPicPr>
          <p:nvPr/>
        </p:nvPicPr>
        <p:blipFill>
          <a:blip r:embed="rId2"/>
          <a:srcRect/>
          <a:stretch>
            <a:fillRect/>
          </a:stretch>
        </p:blipFill>
        <p:spPr bwMode="auto">
          <a:xfrm>
            <a:off x="0" y="0"/>
            <a:ext cx="9189656" cy="68580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noFill/>
        </p:spPr>
        <p:txBody>
          <a:bodyPr>
            <a:normAutofit/>
          </a:bodyPr>
          <a:lstStyle/>
          <a:p>
            <a:r>
              <a:rPr lang="es-ES" sz="4000" dirty="0" smtClean="0">
                <a:effectLst/>
              </a:rPr>
              <a:t>Hipólito J. Espinosa Espinosa 2011.</a:t>
            </a:r>
          </a:p>
        </p:txBody>
      </p:sp>
      <p:pic>
        <p:nvPicPr>
          <p:cNvPr id="124931" name="Picture 3" descr="Explorar0032"/>
          <p:cNvPicPr>
            <a:picLocks noGrp="1" noChangeAspect="1" noChangeArrowheads="1"/>
          </p:cNvPicPr>
          <p:nvPr>
            <p:ph idx="1"/>
          </p:nvPr>
        </p:nvPicPr>
        <p:blipFill>
          <a:blip r:embed="rId2"/>
          <a:srcRect/>
          <a:stretch>
            <a:fillRect/>
          </a:stretch>
        </p:blipFill>
        <p:spPr>
          <a:xfrm>
            <a:off x="0" y="1566863"/>
            <a:ext cx="4572000" cy="5291137"/>
          </a:xfrm>
          <a:noFill/>
        </p:spPr>
      </p:pic>
      <p:sp>
        <p:nvSpPr>
          <p:cNvPr id="124933" name="WordArt 5"/>
          <p:cNvSpPr>
            <a:spLocks noChangeArrowheads="1" noChangeShapeType="1" noTextEdit="1"/>
          </p:cNvSpPr>
          <p:nvPr/>
        </p:nvSpPr>
        <p:spPr bwMode="auto">
          <a:xfrm>
            <a:off x="4859338" y="2276475"/>
            <a:ext cx="3673475" cy="2881313"/>
          </a:xfrm>
          <a:prstGeom prst="rect">
            <a:avLst/>
          </a:prstGeom>
        </p:spPr>
        <p:txBody>
          <a:bodyPr wrap="none" fromWordArt="1">
            <a:prstTxWarp prst="textDeflateBottom">
              <a:avLst>
                <a:gd name="adj" fmla="val 76472"/>
              </a:avLst>
            </a:prstTxWarp>
            <a:scene3d>
              <a:camera prst="legacyPerspectiveFront">
                <a:rot lat="19799980" lon="19439992" rev="0"/>
              </a:camera>
              <a:lightRig rig="legacyNormal2" dir="t"/>
            </a:scene3d>
            <a:sp3d extrusionH="354000" prstMaterial="legacyMatte">
              <a:extrusionClr>
                <a:srgbClr val="939676"/>
              </a:extrusionClr>
            </a:sp3d>
          </a:bodyPr>
          <a:lstStyle/>
          <a:p>
            <a:r>
              <a:rPr lang="es-ES" sz="3600" kern="10">
                <a:ln w="9525">
                  <a:round/>
                  <a:headEnd/>
                  <a:tailEnd/>
                </a:ln>
                <a:solidFill>
                  <a:srgbClr val="FF0000"/>
                </a:solidFill>
                <a:latin typeface="Impact"/>
              </a:rPr>
              <a:t>Gracias.</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24930"/>
                                        </p:tgtEl>
                                        <p:attrNameLst>
                                          <p:attrName>style.visibility</p:attrName>
                                        </p:attrNameLst>
                                      </p:cBhvr>
                                      <p:to>
                                        <p:strVal val="visible"/>
                                      </p:to>
                                    </p:set>
                                    <p:anim calcmode="lin" valueType="num">
                                      <p:cBhvr additive="base">
                                        <p:cTn id="7" dur="2000" fill="hold"/>
                                        <p:tgtEl>
                                          <p:spTgt spid="124930"/>
                                        </p:tgtEl>
                                        <p:attrNameLst>
                                          <p:attrName>ppt_x</p:attrName>
                                        </p:attrNameLst>
                                      </p:cBhvr>
                                      <p:tavLst>
                                        <p:tav tm="0">
                                          <p:val>
                                            <p:strVal val="#ppt_x"/>
                                          </p:val>
                                        </p:tav>
                                        <p:tav tm="100000">
                                          <p:val>
                                            <p:strVal val="#ppt_x"/>
                                          </p:val>
                                        </p:tav>
                                      </p:tavLst>
                                    </p:anim>
                                    <p:anim calcmode="lin" valueType="num">
                                      <p:cBhvr additive="base">
                                        <p:cTn id="8" dur="2000" fill="hold"/>
                                        <p:tgtEl>
                                          <p:spTgt spid="124930"/>
                                        </p:tgtEl>
                                        <p:attrNameLst>
                                          <p:attrName>ppt_y</p:attrName>
                                        </p:attrNameLst>
                                      </p:cBhvr>
                                      <p:tavLst>
                                        <p:tav tm="0">
                                          <p:val>
                                            <p:strVal val="0-#ppt_h/2"/>
                                          </p:val>
                                        </p:tav>
                                        <p:tav tm="100000">
                                          <p:val>
                                            <p:strVal val="#ppt_y"/>
                                          </p:val>
                                        </p:tav>
                                      </p:tavLst>
                                    </p:anim>
                                  </p:childTnLst>
                                </p:cTn>
                              </p:par>
                            </p:childTnLst>
                          </p:cTn>
                        </p:par>
                        <p:par>
                          <p:cTn id="9" fill="hold">
                            <p:stCondLst>
                              <p:cond delay="2000"/>
                            </p:stCondLst>
                            <p:childTnLst>
                              <p:par>
                                <p:cTn id="10" presetID="21" presetClass="entr" presetSubtype="8" fill="hold" nodeType="afterEffect">
                                  <p:stCondLst>
                                    <p:cond delay="0"/>
                                  </p:stCondLst>
                                  <p:childTnLst>
                                    <p:set>
                                      <p:cBhvr>
                                        <p:cTn id="11" dur="1" fill="hold">
                                          <p:stCondLst>
                                            <p:cond delay="0"/>
                                          </p:stCondLst>
                                        </p:cTn>
                                        <p:tgtEl>
                                          <p:spTgt spid="124931"/>
                                        </p:tgtEl>
                                        <p:attrNameLst>
                                          <p:attrName>style.visibility</p:attrName>
                                        </p:attrNameLst>
                                      </p:cBhvr>
                                      <p:to>
                                        <p:strVal val="visible"/>
                                      </p:to>
                                    </p:set>
                                    <p:animEffect transition="in" filter="wheel(8)">
                                      <p:cBhvr>
                                        <p:cTn id="12" dur="2000"/>
                                        <p:tgtEl>
                                          <p:spTgt spid="124931"/>
                                        </p:tgtEl>
                                      </p:cBhvr>
                                    </p:animEffect>
                                  </p:childTnLst>
                                </p:cTn>
                              </p:par>
                            </p:childTnLst>
                          </p:cTn>
                        </p:par>
                        <p:par>
                          <p:cTn id="13" fill="hold">
                            <p:stCondLst>
                              <p:cond delay="4000"/>
                            </p:stCondLst>
                            <p:childTnLst>
                              <p:par>
                                <p:cTn id="14" presetID="2" presetClass="entr" presetSubtype="2" fill="hold" grpId="0" nodeType="afterEffect">
                                  <p:stCondLst>
                                    <p:cond delay="0"/>
                                  </p:stCondLst>
                                  <p:childTnLst>
                                    <p:set>
                                      <p:cBhvr>
                                        <p:cTn id="15" dur="1" fill="hold">
                                          <p:stCondLst>
                                            <p:cond delay="0"/>
                                          </p:stCondLst>
                                        </p:cTn>
                                        <p:tgtEl>
                                          <p:spTgt spid="124933"/>
                                        </p:tgtEl>
                                        <p:attrNameLst>
                                          <p:attrName>style.visibility</p:attrName>
                                        </p:attrNameLst>
                                      </p:cBhvr>
                                      <p:to>
                                        <p:strVal val="visible"/>
                                      </p:to>
                                    </p:set>
                                    <p:anim calcmode="lin" valueType="num">
                                      <p:cBhvr additive="base">
                                        <p:cTn id="16" dur="2000" fill="hold"/>
                                        <p:tgtEl>
                                          <p:spTgt spid="124933"/>
                                        </p:tgtEl>
                                        <p:attrNameLst>
                                          <p:attrName>ppt_x</p:attrName>
                                        </p:attrNameLst>
                                      </p:cBhvr>
                                      <p:tavLst>
                                        <p:tav tm="0">
                                          <p:val>
                                            <p:strVal val="1+#ppt_w/2"/>
                                          </p:val>
                                        </p:tav>
                                        <p:tav tm="100000">
                                          <p:val>
                                            <p:strVal val="#ppt_x"/>
                                          </p:val>
                                        </p:tav>
                                      </p:tavLst>
                                    </p:anim>
                                    <p:anim calcmode="lin" valueType="num">
                                      <p:cBhvr additive="base">
                                        <p:cTn id="17" dur="2000" fill="hold"/>
                                        <p:tgtEl>
                                          <p:spTgt spid="12493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0" grpId="0"/>
      <p:bldP spid="12493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Archivo:Battle of Chapultepec.jpg"/>
          <p:cNvPicPr>
            <a:picLocks noChangeAspect="1" noChangeArrowheads="1"/>
          </p:cNvPicPr>
          <p:nvPr/>
        </p:nvPicPr>
        <p:blipFill>
          <a:blip r:embed="rId2"/>
          <a:srcRect/>
          <a:stretch>
            <a:fillRect/>
          </a:stretch>
        </p:blipFill>
        <p:spPr bwMode="auto">
          <a:xfrm>
            <a:off x="0" y="0"/>
            <a:ext cx="9189404" cy="6858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fontScale="92500"/>
          </a:bodyPr>
          <a:lstStyle/>
          <a:p>
            <a:pPr>
              <a:buFont typeface="Wingdings" pitchFamily="2" charset="2"/>
              <a:buChar char="v"/>
            </a:pPr>
            <a:r>
              <a:rPr lang="es-ES" dirty="0" smtClean="0"/>
              <a:t>Ésta batalla se libro en el marco de la guerra entre México y EE. UU.</a:t>
            </a:r>
          </a:p>
          <a:p>
            <a:pPr>
              <a:buFont typeface="Wingdings" pitchFamily="2" charset="2"/>
              <a:buChar char="v"/>
            </a:pPr>
            <a:r>
              <a:rPr lang="es-ES" dirty="0" smtClean="0"/>
              <a:t>Es un hecho ampliamente conocido que durante ésta batalla ocurrió el episodio de defensa del castillo por los cadetes del colegio militar, que lo ocupaban. Ahora llamados “niños héroes”. </a:t>
            </a:r>
          </a:p>
          <a:p>
            <a:pPr>
              <a:buFont typeface="Wingdings" pitchFamily="2" charset="2"/>
              <a:buChar char="v"/>
            </a:pPr>
            <a:r>
              <a:rPr lang="es-ES" dirty="0" smtClean="0"/>
              <a:t>Desafortunadamente este hecho ha sido manipulado con intereses políticos y se ha desvirtuado su verdadera esencia.</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lstStyle/>
          <a:p>
            <a:pPr>
              <a:buFont typeface="Wingdings" pitchFamily="2" charset="2"/>
              <a:buChar char="v"/>
            </a:pPr>
            <a:r>
              <a:rPr lang="es-ES" dirty="0" smtClean="0"/>
              <a:t>Como un homenaje a su memoria y en virtud de conocer la historia se deben reconsiderar los hechos.</a:t>
            </a:r>
          </a:p>
          <a:p>
            <a:pPr>
              <a:buFont typeface="Wingdings" pitchFamily="2" charset="2"/>
              <a:buChar char="v"/>
            </a:pPr>
            <a:r>
              <a:rPr lang="es-ES" dirty="0" smtClean="0"/>
              <a:t> </a:t>
            </a:r>
            <a:r>
              <a:rPr lang="es-ES" dirty="0"/>
              <a:t>T</a:t>
            </a:r>
            <a:r>
              <a:rPr lang="es-ES" dirty="0" smtClean="0"/>
              <a:t>ambién se ha dicho que ni eran niños ni fueron héroes. Esta posición antagonista es demasiado radical, pues si en verdad no eran niños, su heroísmo no se puede negar.</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lnSpcReduction="10000"/>
          </a:bodyPr>
          <a:lstStyle/>
          <a:p>
            <a:pPr>
              <a:buFont typeface="Wingdings" pitchFamily="2" charset="2"/>
              <a:buChar char="v"/>
            </a:pPr>
            <a:r>
              <a:rPr lang="es-ES" dirty="0" smtClean="0"/>
              <a:t>Después de las derrotas de Padierna, Churubusco y Molino del rey el ejército invasor se dirigía hacia la Cd. De México.</a:t>
            </a:r>
          </a:p>
          <a:p>
            <a:pPr>
              <a:buFont typeface="Wingdings" pitchFamily="2" charset="2"/>
              <a:buChar char="v"/>
            </a:pPr>
            <a:r>
              <a:rPr lang="es-ES" dirty="0" smtClean="0"/>
              <a:t>El único obstáculo en su camino era el castillo de Chapultepec</a:t>
            </a:r>
            <a:r>
              <a:rPr lang="es-ES" smtClean="0"/>
              <a:t>, cede </a:t>
            </a:r>
            <a:r>
              <a:rPr lang="es-ES" dirty="0" smtClean="0"/>
              <a:t>del colegio militar.</a:t>
            </a:r>
          </a:p>
          <a:p>
            <a:pPr>
              <a:buFont typeface="Wingdings" pitchFamily="2" charset="2"/>
              <a:buChar char="v"/>
            </a:pPr>
            <a:r>
              <a:rPr lang="es-ES" dirty="0" smtClean="0"/>
              <a:t> </a:t>
            </a:r>
            <a:r>
              <a:rPr lang="es-ES" dirty="0"/>
              <a:t>L</a:t>
            </a:r>
            <a:r>
              <a:rPr lang="es-ES" dirty="0" smtClean="0"/>
              <a:t>a plaza estaba custodiada por unos 800 soldados mexicanos apoyados por el batallón activo de San Blas con 400 hombres y los cadetes del colegio que eran alrededor de 400</a:t>
            </a:r>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Archivo:Bandera batallon snbla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lnSpcReduction="10000"/>
          </a:bodyPr>
          <a:lstStyle/>
          <a:p>
            <a:pPr>
              <a:buFont typeface="Wingdings" pitchFamily="2" charset="2"/>
              <a:buChar char="v"/>
            </a:pPr>
            <a:r>
              <a:rPr lang="es-ES" dirty="0" smtClean="0"/>
              <a:t> Se enfrentaban al ejército del general Winfield Scott con 1,200 hombres y piezas de artillería.</a:t>
            </a:r>
          </a:p>
          <a:p>
            <a:pPr>
              <a:buFont typeface="Wingdings" pitchFamily="2" charset="2"/>
              <a:buChar char="v"/>
            </a:pPr>
            <a:r>
              <a:rPr lang="es-ES" dirty="0" smtClean="0"/>
              <a:t>Al final de la batalla el saldo fue de alrededor de 400 deserciones del ejercito mexicano, casi 600 bajas y 6 bajas entre los cadetes del colegio.</a:t>
            </a:r>
          </a:p>
          <a:p>
            <a:pPr>
              <a:buFont typeface="Wingdings" pitchFamily="2" charset="2"/>
              <a:buChar char="v"/>
            </a:pPr>
            <a:r>
              <a:rPr lang="es-ES" dirty="0" smtClean="0"/>
              <a:t>Los norteamericanos tuvieron alrededor de 150 bajas.  </a:t>
            </a:r>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Batalla de Chapultepec</a:t>
            </a:r>
            <a:endParaRPr lang="es-ES" dirty="0"/>
          </a:p>
        </p:txBody>
      </p:sp>
      <p:sp>
        <p:nvSpPr>
          <p:cNvPr id="3" name="2 Marcador de contenido"/>
          <p:cNvSpPr>
            <a:spLocks noGrp="1"/>
          </p:cNvSpPr>
          <p:nvPr>
            <p:ph idx="1"/>
          </p:nvPr>
        </p:nvSpPr>
        <p:spPr/>
        <p:txBody>
          <a:bodyPr>
            <a:normAutofit fontScale="92500" lnSpcReduction="10000"/>
          </a:bodyPr>
          <a:lstStyle/>
          <a:p>
            <a:pPr>
              <a:buFont typeface="Wingdings" pitchFamily="2" charset="2"/>
              <a:buChar char="v"/>
            </a:pPr>
            <a:r>
              <a:rPr lang="es-ES" dirty="0" smtClean="0"/>
              <a:t>Al analizar los resultados de la batalla es de notar que todas las personas que murieron en ella merecen el calificativo de héroes, ya que murieron en defensa de su patria.</a:t>
            </a:r>
          </a:p>
          <a:p>
            <a:pPr>
              <a:buFont typeface="Wingdings" pitchFamily="2" charset="2"/>
              <a:buChar char="v"/>
            </a:pPr>
            <a:r>
              <a:rPr lang="es-ES" dirty="0" smtClean="0"/>
              <a:t>En el caso de los cadetes del colegio militar su heroísmo se magnifica, no por su escasa edad, sino por el hecho de que al ser cadetes no tenían la obligación de permanecer en la plaza y ellos lo eligieron voluntariamente; escasos de parque , provisiones y suministros. </a:t>
            </a:r>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latinamericanstudies.org/mex-war/chapultepec-castle.jpg"/>
          <p:cNvPicPr>
            <a:picLocks noChangeAspect="1" noChangeArrowheads="1"/>
          </p:cNvPicPr>
          <p:nvPr/>
        </p:nvPicPr>
        <p:blipFill>
          <a:blip r:embed="rId2"/>
          <a:srcRect/>
          <a:stretch>
            <a:fillRect/>
          </a:stretch>
        </p:blipFill>
        <p:spPr bwMode="auto">
          <a:xfrm>
            <a:off x="0" y="-1"/>
            <a:ext cx="9144000" cy="688223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TotalTime>
  <Words>616</Words>
  <Application>Microsoft Office PowerPoint</Application>
  <PresentationFormat>Presentación en pantalla (4:3)</PresentationFormat>
  <Paragraphs>41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 de Office</vt:lpstr>
      <vt:lpstr>Batalla de Chapultepec</vt:lpstr>
      <vt:lpstr>Diapositiva 2</vt:lpstr>
      <vt:lpstr>Batalla de Chapultepec</vt:lpstr>
      <vt:lpstr>Batalla de Chapultepec</vt:lpstr>
      <vt:lpstr>Batalla de Chapultepec</vt:lpstr>
      <vt:lpstr>Diapositiva 6</vt:lpstr>
      <vt:lpstr>Batalla de Chapultepec</vt:lpstr>
      <vt:lpstr>Batalla de Chapultepec</vt:lpstr>
      <vt:lpstr>Diapositiva 9</vt:lpstr>
      <vt:lpstr>Batalla de Chapultepec</vt:lpstr>
      <vt:lpstr>Diapositiva 11</vt:lpstr>
      <vt:lpstr>Batalla de Chapultepec</vt:lpstr>
      <vt:lpstr>Batalla de Chapultepec</vt:lpstr>
      <vt:lpstr>Diapositiva 14</vt:lpstr>
      <vt:lpstr>Batalla de Chapultepec</vt:lpstr>
      <vt:lpstr>Diapositiva 16</vt:lpstr>
      <vt:lpstr>Hipólito J. Espinosa Espinosa 2011.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Batalla de Chapultepec</dc:title>
  <dc:creator>mipc</dc:creator>
  <cp:lastModifiedBy>mipc</cp:lastModifiedBy>
  <cp:revision>23</cp:revision>
  <dcterms:created xsi:type="dcterms:W3CDTF">2011-09-02T18:58:40Z</dcterms:created>
  <dcterms:modified xsi:type="dcterms:W3CDTF">2011-09-07T08:00:49Z</dcterms:modified>
</cp:coreProperties>
</file>